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258" r:id="rId4"/>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740" autoAdjust="0"/>
  </p:normalViewPr>
  <p:slideViewPr>
    <p:cSldViewPr>
      <p:cViewPr>
        <p:scale>
          <a:sx n="90" d="100"/>
          <a:sy n="90" d="100"/>
        </p:scale>
        <p:origin x="-1464" y="-7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85FF42-8A83-4A33-8A4B-4FCCAD5C1170}" type="datetimeFigureOut">
              <a:rPr lang="en-GB" smtClean="0"/>
              <a:t>03/04/2025</a:t>
            </a:fld>
            <a:endParaRPr lang="en-GB"/>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DF3C95-79E8-43D4-9ECD-9B3B9C257494}" type="slidenum">
              <a:rPr lang="en-GB" smtClean="0"/>
              <a:t>‹#›</a:t>
            </a:fld>
            <a:endParaRPr lang="en-GB"/>
          </a:p>
        </p:txBody>
      </p:sp>
    </p:spTree>
    <p:extLst>
      <p:ext uri="{BB962C8B-B14F-4D97-AF65-F5344CB8AC3E}">
        <p14:creationId xmlns:p14="http://schemas.microsoft.com/office/powerpoint/2010/main" val="3972969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3DF3C95-79E8-43D4-9ECD-9B3B9C257494}" type="slidenum">
              <a:rPr lang="en-GB" smtClean="0"/>
              <a:t>1</a:t>
            </a:fld>
            <a:endParaRPr lang="en-GB"/>
          </a:p>
        </p:txBody>
      </p:sp>
    </p:spTree>
    <p:extLst>
      <p:ext uri="{BB962C8B-B14F-4D97-AF65-F5344CB8AC3E}">
        <p14:creationId xmlns:p14="http://schemas.microsoft.com/office/powerpoint/2010/main" val="29689584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3DF3C95-79E8-43D4-9ECD-9B3B9C257494}" type="slidenum">
              <a:rPr lang="en-GB" smtClean="0"/>
              <a:t>2</a:t>
            </a:fld>
            <a:endParaRPr lang="en-GB"/>
          </a:p>
        </p:txBody>
      </p:sp>
    </p:spTree>
    <p:extLst>
      <p:ext uri="{BB962C8B-B14F-4D97-AF65-F5344CB8AC3E}">
        <p14:creationId xmlns:p14="http://schemas.microsoft.com/office/powerpoint/2010/main" val="1420511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3DF3C95-79E8-43D4-9ECD-9B3B9C257494}" type="slidenum">
              <a:rPr lang="en-GB" smtClean="0"/>
              <a:t>3</a:t>
            </a:fld>
            <a:endParaRPr lang="en-GB"/>
          </a:p>
        </p:txBody>
      </p:sp>
    </p:spTree>
    <p:extLst>
      <p:ext uri="{BB962C8B-B14F-4D97-AF65-F5344CB8AC3E}">
        <p14:creationId xmlns:p14="http://schemas.microsoft.com/office/powerpoint/2010/main" val="142051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30759F9-93B1-4FC3-96F7-D3DD21FE454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2406396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30759F9-93B1-4FC3-96F7-D3DD21FE454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4095420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0759F9-93B1-4FC3-96F7-D3DD21FE454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1633927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30759F9-93B1-4FC3-96F7-D3DD21FE4541}" type="datetimeFigureOut">
              <a:rPr lang="en-GB" smtClean="0"/>
              <a:t>03/04/2025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2515396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30759F9-93B1-4FC3-96F7-D3DD21FE4541}" type="datetimeFigureOut">
              <a:rPr lang="en-GB" smtClean="0"/>
              <a:t>03/04/2025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928460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30759F9-93B1-4FC3-96F7-D3DD21FE4541}" type="datetimeFigureOut">
              <a:rPr lang="en-GB" smtClean="0"/>
              <a:t>03/04/2025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1358052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0759F9-93B1-4FC3-96F7-D3DD21FE4541}" type="datetimeFigureOut">
              <a:rPr lang="en-GB" smtClean="0"/>
              <a:t>03/04/2025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833144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0759F9-93B1-4FC3-96F7-D3DD21FE4541}" type="datetimeFigureOut">
              <a:rPr lang="en-GB" smtClean="0"/>
              <a:t>03/04/2025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1181484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0759F9-93B1-4FC3-96F7-D3DD21FE4541}" type="datetimeFigureOut">
              <a:rPr lang="en-GB" smtClean="0"/>
              <a:t>03/04/2025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2201762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30759F9-93B1-4FC3-96F7-D3DD21FE454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98327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30759F9-93B1-4FC3-96F7-D3DD21FE4541}" type="datetimeFigureOut">
              <a:rPr lang="en-GB" smtClean="0"/>
              <a:t>03/04/2025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E2D0F8-BD20-4C95-B55C-45DB28DD32A0}" type="slidenum">
              <a:rPr lang="en-GB" smtClean="0"/>
              <a:t>‹#›</a:t>
            </a:fld>
            <a:endParaRPr lang="en-GB"/>
          </a:p>
        </p:txBody>
      </p:sp>
    </p:spTree>
    <p:extLst>
      <p:ext uri="{BB962C8B-B14F-4D97-AF65-F5344CB8AC3E}">
        <p14:creationId xmlns:p14="http://schemas.microsoft.com/office/powerpoint/2010/main" val="2259340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830759F9-93B1-4FC3-96F7-D3DD21FE4541}" type="datetimeFigureOut">
              <a:rPr lang="en-GB" smtClean="0"/>
              <a:t>03/04/2025</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8DE2D0F8-BD20-4C95-B55C-45DB28DD32A0}" type="slidenum">
              <a:rPr lang="en-GB" smtClean="0"/>
              <a:t>‹#›</a:t>
            </a:fld>
            <a:endParaRPr lang="en-GB"/>
          </a:p>
        </p:txBody>
      </p:sp>
    </p:spTree>
    <p:extLst>
      <p:ext uri="{BB962C8B-B14F-4D97-AF65-F5344CB8AC3E}">
        <p14:creationId xmlns:p14="http://schemas.microsoft.com/office/powerpoint/2010/main" val="617841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2323" y="7651325"/>
            <a:ext cx="1116646" cy="7511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Straight Connector 11"/>
          <p:cNvCxnSpPr/>
          <p:nvPr/>
        </p:nvCxnSpPr>
        <p:spPr>
          <a:xfrm>
            <a:off x="6597352" y="-322"/>
            <a:ext cx="0" cy="7740674"/>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916832" y="141412"/>
            <a:ext cx="4608512" cy="1200329"/>
          </a:xfrm>
          <a:prstGeom prst="rect">
            <a:avLst/>
          </a:prstGeom>
          <a:noFill/>
        </p:spPr>
        <p:txBody>
          <a:bodyPr wrap="square" rtlCol="0">
            <a:spAutoFit/>
          </a:bodyPr>
          <a:lstStyle/>
          <a:p>
            <a:r>
              <a:rPr lang="en-GB" sz="2800" b="1" dirty="0" smtClean="0">
                <a:solidFill>
                  <a:srgbClr val="002060"/>
                </a:solidFill>
              </a:rPr>
              <a:t>Lindsworth School</a:t>
            </a:r>
          </a:p>
          <a:p>
            <a:r>
              <a:rPr lang="en-GB" sz="2400" b="1" dirty="0" smtClean="0"/>
              <a:t>Safeguarding Newsletter</a:t>
            </a:r>
          </a:p>
          <a:p>
            <a:r>
              <a:rPr lang="en-GB" i="1" dirty="0" smtClean="0"/>
              <a:t>Spring Term</a:t>
            </a:r>
            <a:endParaRPr lang="en-GB" i="1" dirty="0"/>
          </a:p>
        </p:txBody>
      </p:sp>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1208" y="145604"/>
            <a:ext cx="1042020" cy="1446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 name="Straight Connector 10"/>
          <p:cNvCxnSpPr/>
          <p:nvPr/>
        </p:nvCxnSpPr>
        <p:spPr>
          <a:xfrm>
            <a:off x="6741368" y="1960"/>
            <a:ext cx="0" cy="8242448"/>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88805" y="1591709"/>
            <a:ext cx="0" cy="7569753"/>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32821" y="2051720"/>
            <a:ext cx="0" cy="6677694"/>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2398" y="8453576"/>
            <a:ext cx="6880398" cy="707886"/>
          </a:xfrm>
          <a:prstGeom prst="rect">
            <a:avLst/>
          </a:prstGeom>
          <a:solidFill>
            <a:schemeClr val="accent5">
              <a:lumMod val="40000"/>
              <a:lumOff val="60000"/>
            </a:schemeClr>
          </a:solidFill>
          <a:ln>
            <a:solidFill>
              <a:srgbClr val="002060"/>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b="1" dirty="0" smtClean="0"/>
              <a:t>At Lindsworth School we have </a:t>
            </a:r>
            <a:r>
              <a:rPr lang="en-GB" sz="2000" b="1" dirty="0" smtClean="0">
                <a:solidFill>
                  <a:srgbClr val="002060"/>
                </a:solidFill>
              </a:rPr>
              <a:t>PRIDE</a:t>
            </a:r>
          </a:p>
          <a:p>
            <a:pPr algn="ctr"/>
            <a:r>
              <a:rPr lang="en-GB" sz="2000" b="1" dirty="0" smtClean="0">
                <a:solidFill>
                  <a:srgbClr val="002060"/>
                </a:solidFill>
              </a:rPr>
              <a:t>P</a:t>
            </a:r>
            <a:r>
              <a:rPr lang="en-GB" b="1" dirty="0" smtClean="0"/>
              <a:t>ositivity</a:t>
            </a:r>
            <a:r>
              <a:rPr lang="en-GB" b="1" dirty="0" smtClean="0">
                <a:solidFill>
                  <a:srgbClr val="002060"/>
                </a:solidFill>
              </a:rPr>
              <a:t> &gt; </a:t>
            </a:r>
            <a:r>
              <a:rPr lang="en-GB" sz="2000" b="1" dirty="0" smtClean="0">
                <a:solidFill>
                  <a:srgbClr val="002060"/>
                </a:solidFill>
              </a:rPr>
              <a:t>R</a:t>
            </a:r>
            <a:r>
              <a:rPr lang="en-GB" b="1" dirty="0" smtClean="0"/>
              <a:t>espect</a:t>
            </a:r>
            <a:r>
              <a:rPr lang="en-GB" b="1" dirty="0" smtClean="0">
                <a:solidFill>
                  <a:srgbClr val="002060"/>
                </a:solidFill>
              </a:rPr>
              <a:t> &gt; </a:t>
            </a:r>
            <a:r>
              <a:rPr lang="en-GB" dirty="0" smtClean="0">
                <a:solidFill>
                  <a:srgbClr val="002060"/>
                </a:solidFill>
              </a:rPr>
              <a:t>I</a:t>
            </a:r>
            <a:r>
              <a:rPr lang="en-GB" b="1" dirty="0" smtClean="0"/>
              <a:t>ndependence</a:t>
            </a:r>
            <a:r>
              <a:rPr lang="en-GB" b="1" dirty="0" smtClean="0">
                <a:solidFill>
                  <a:srgbClr val="002060"/>
                </a:solidFill>
              </a:rPr>
              <a:t> &gt; </a:t>
            </a:r>
            <a:r>
              <a:rPr lang="en-GB" sz="2000" b="1" dirty="0" smtClean="0">
                <a:solidFill>
                  <a:srgbClr val="002060"/>
                </a:solidFill>
              </a:rPr>
              <a:t>D</a:t>
            </a:r>
            <a:r>
              <a:rPr lang="en-GB" b="1" dirty="0" smtClean="0"/>
              <a:t>etermination</a:t>
            </a:r>
            <a:r>
              <a:rPr lang="en-GB" b="1" dirty="0" smtClean="0">
                <a:solidFill>
                  <a:srgbClr val="002060"/>
                </a:solidFill>
              </a:rPr>
              <a:t> &gt; </a:t>
            </a:r>
            <a:r>
              <a:rPr lang="en-GB" sz="2000" b="1" dirty="0" smtClean="0">
                <a:solidFill>
                  <a:srgbClr val="002060"/>
                </a:solidFill>
              </a:rPr>
              <a:t>E</a:t>
            </a:r>
            <a:r>
              <a:rPr lang="en-GB" b="1" dirty="0" smtClean="0"/>
              <a:t>quality</a:t>
            </a:r>
            <a:endParaRPr lang="en-GB" b="1" dirty="0"/>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877" y="1960"/>
            <a:ext cx="1678939" cy="1825784"/>
          </a:xfrm>
          <a:prstGeom prst="rect">
            <a:avLst/>
          </a:prstGeom>
        </p:spPr>
      </p:pic>
      <p:sp>
        <p:nvSpPr>
          <p:cNvPr id="13" name="TextBox 12"/>
          <p:cNvSpPr txBox="1"/>
          <p:nvPr/>
        </p:nvSpPr>
        <p:spPr>
          <a:xfrm>
            <a:off x="548680" y="7778452"/>
            <a:ext cx="4823642" cy="646331"/>
          </a:xfrm>
          <a:prstGeom prst="rect">
            <a:avLst/>
          </a:prstGeom>
          <a:noFill/>
        </p:spPr>
        <p:txBody>
          <a:bodyPr wrap="square" rtlCol="0">
            <a:spAutoFit/>
          </a:bodyPr>
          <a:lstStyle/>
          <a:p>
            <a:r>
              <a:rPr lang="en-GB" sz="1200" b="1" i="1" dirty="0" smtClean="0"/>
              <a:t>Do you have X? (Twitter) </a:t>
            </a:r>
          </a:p>
          <a:p>
            <a:r>
              <a:rPr lang="en-GB" sz="1200" b="1" i="1" dirty="0" smtClean="0"/>
              <a:t>Find our school to see what we’re up to , shout outs to specific pupils and more!  @</a:t>
            </a:r>
            <a:r>
              <a:rPr lang="en-GB" sz="1200" b="1" i="1" dirty="0" err="1" smtClean="0"/>
              <a:t>lindsworthsch</a:t>
            </a:r>
            <a:endParaRPr lang="en-GB" sz="1200" b="1" i="1" dirty="0"/>
          </a:p>
        </p:txBody>
      </p:sp>
      <p:sp>
        <p:nvSpPr>
          <p:cNvPr id="7" name="TextBox 6"/>
          <p:cNvSpPr txBox="1"/>
          <p:nvPr/>
        </p:nvSpPr>
        <p:spPr>
          <a:xfrm>
            <a:off x="404664" y="2051720"/>
            <a:ext cx="5938564" cy="7294305"/>
          </a:xfrm>
          <a:prstGeom prst="rect">
            <a:avLst/>
          </a:prstGeom>
          <a:noFill/>
        </p:spPr>
        <p:txBody>
          <a:bodyPr wrap="square" rtlCol="0">
            <a:spAutoFit/>
          </a:bodyPr>
          <a:lstStyle/>
          <a:p>
            <a:endParaRPr lang="en-GB" sz="1200" dirty="0" smtClean="0"/>
          </a:p>
          <a:p>
            <a:r>
              <a:rPr lang="en-GB" sz="1200" dirty="0" smtClean="0"/>
              <a:t>In </a:t>
            </a:r>
            <a:r>
              <a:rPr lang="en-GB" sz="1200" dirty="0"/>
              <a:t>today's digital world, group chats on platforms like </a:t>
            </a:r>
            <a:r>
              <a:rPr lang="en-GB" sz="1200" dirty="0" err="1"/>
              <a:t>WhatsApp</a:t>
            </a:r>
            <a:r>
              <a:rPr lang="en-GB" sz="1200" dirty="0"/>
              <a:t>, </a:t>
            </a:r>
            <a:r>
              <a:rPr lang="en-GB" sz="1200" dirty="0" err="1"/>
              <a:t>Snapchat</a:t>
            </a:r>
            <a:r>
              <a:rPr lang="en-GB" sz="1200" dirty="0"/>
              <a:t>, and others have become a common way for children to stay connected</a:t>
            </a:r>
            <a:r>
              <a:rPr lang="en-GB" sz="1200" dirty="0" smtClean="0"/>
              <a:t>.</a:t>
            </a:r>
          </a:p>
          <a:p>
            <a:endParaRPr lang="en-GB" sz="1200" dirty="0" smtClean="0"/>
          </a:p>
          <a:p>
            <a:r>
              <a:rPr lang="en-GB" sz="1200" dirty="0" smtClean="0"/>
              <a:t>The realities of group chats Group chats are often viewed as harmless, but they can expose children to risks parents might not anticipate</a:t>
            </a:r>
            <a:r>
              <a:rPr lang="en-GB" sz="1200" dirty="0"/>
              <a:t>. </a:t>
            </a:r>
            <a:r>
              <a:rPr lang="en-GB" sz="1200" dirty="0" smtClean="0"/>
              <a:t>These digital spaces can quickly become environments where negative behaviours thrive without adult supervision.</a:t>
            </a:r>
          </a:p>
          <a:p>
            <a:endParaRPr lang="en-GB" sz="1200" dirty="0" smtClean="0"/>
          </a:p>
          <a:p>
            <a:r>
              <a:rPr lang="en-GB" sz="1200" dirty="0" smtClean="0"/>
              <a:t>Many parents are unaware of what can occur in group chats. Unfortunately, children can be exposed to</a:t>
            </a:r>
            <a:r>
              <a:rPr lang="en-GB" sz="1200" dirty="0"/>
              <a:t>: </a:t>
            </a:r>
            <a:r>
              <a:rPr lang="en-GB" sz="1200" dirty="0" smtClean="0"/>
              <a:t>Unkind behaviour</a:t>
            </a:r>
            <a:r>
              <a:rPr lang="en-GB" sz="1200" dirty="0"/>
              <a:t>: teasing</a:t>
            </a:r>
            <a:r>
              <a:rPr lang="en-GB" sz="1200" dirty="0" smtClean="0"/>
              <a:t>, exclusion, and bullying can occur more easily behind a screen</a:t>
            </a:r>
            <a:r>
              <a:rPr lang="en-GB" sz="1200" dirty="0"/>
              <a:t>. </a:t>
            </a:r>
            <a:endParaRPr lang="en-GB" sz="1200" dirty="0" smtClean="0"/>
          </a:p>
          <a:p>
            <a:r>
              <a:rPr lang="en-GB" sz="1200" dirty="0" smtClean="0"/>
              <a:t>Inappropriate content: children may encounter or share inappropriate language, images, videos, or other harmful content</a:t>
            </a:r>
            <a:r>
              <a:rPr lang="en-GB" sz="1200" dirty="0"/>
              <a:t>. </a:t>
            </a:r>
            <a:endParaRPr lang="en-GB" sz="1200" dirty="0" smtClean="0"/>
          </a:p>
          <a:p>
            <a:r>
              <a:rPr lang="en-GB" sz="1200" dirty="0" smtClean="0"/>
              <a:t>Peer pressure: children may feel pressured to participate in conversations they are uncomfortable with</a:t>
            </a:r>
            <a:r>
              <a:rPr lang="en-GB" sz="1200" dirty="0"/>
              <a:t>. </a:t>
            </a:r>
            <a:r>
              <a:rPr lang="en-GB" sz="1200" dirty="0" smtClean="0"/>
              <a:t>Over use and distraction :constant notifications can interfere with sleep, homework, and family time. How can parents help</a:t>
            </a:r>
            <a:r>
              <a:rPr lang="en-GB" sz="1200" dirty="0"/>
              <a:t>? </a:t>
            </a:r>
            <a:endParaRPr lang="en-GB" sz="1200" dirty="0" smtClean="0"/>
          </a:p>
          <a:p>
            <a:endParaRPr lang="en-GB" sz="1200" dirty="0"/>
          </a:p>
          <a:p>
            <a:endParaRPr lang="en-GB" sz="1200" dirty="0" smtClean="0"/>
          </a:p>
          <a:p>
            <a:endParaRPr lang="en-GB" sz="1200" dirty="0"/>
          </a:p>
          <a:p>
            <a:endParaRPr lang="en-GB" sz="1200" dirty="0" smtClean="0"/>
          </a:p>
          <a:p>
            <a:r>
              <a:rPr lang="en-GB" sz="1200" dirty="0" smtClean="0"/>
              <a:t>As a parent, there are practical steps you can take to educate and monitor your child's use of group chats</a:t>
            </a:r>
            <a:r>
              <a:rPr lang="en-GB" sz="1200" dirty="0"/>
              <a:t>: </a:t>
            </a:r>
            <a:r>
              <a:rPr lang="en-GB" sz="1200" dirty="0" smtClean="0"/>
              <a:t>Have open conversations</a:t>
            </a:r>
            <a:r>
              <a:rPr lang="en-GB" sz="1200" dirty="0"/>
              <a:t>: </a:t>
            </a:r>
            <a:r>
              <a:rPr lang="en-GB" sz="1200" dirty="0" smtClean="0"/>
              <a:t>talk to your child about the importance of kindness</a:t>
            </a:r>
            <a:r>
              <a:rPr lang="en-GB" sz="1200" dirty="0"/>
              <a:t>, respect</a:t>
            </a:r>
            <a:r>
              <a:rPr lang="en-GB" sz="1200" dirty="0" smtClean="0"/>
              <a:t>, and the impact </a:t>
            </a:r>
            <a:r>
              <a:rPr lang="en-GB" sz="1200" dirty="0"/>
              <a:t>of </a:t>
            </a:r>
            <a:r>
              <a:rPr lang="en-GB" sz="1200" dirty="0" smtClean="0"/>
              <a:t>their words online</a:t>
            </a:r>
            <a:r>
              <a:rPr lang="en-GB" sz="1200" dirty="0"/>
              <a:t>. </a:t>
            </a:r>
            <a:r>
              <a:rPr lang="en-GB" sz="1200" dirty="0" smtClean="0"/>
              <a:t>Set boundaries: establish rules around screen time and appropriate online behaviour</a:t>
            </a:r>
            <a:r>
              <a:rPr lang="en-GB" sz="1200" dirty="0"/>
              <a:t>. </a:t>
            </a:r>
            <a:r>
              <a:rPr lang="en-GB" sz="1200" dirty="0" smtClean="0"/>
              <a:t>Monitor group chats</a:t>
            </a:r>
            <a:r>
              <a:rPr lang="en-GB" sz="1200" dirty="0"/>
              <a:t>: </a:t>
            </a:r>
            <a:r>
              <a:rPr lang="en-GB" sz="1200" dirty="0" smtClean="0"/>
              <a:t>regularly check the content of your child’s chats and discuss any concerning </a:t>
            </a:r>
            <a:r>
              <a:rPr lang="en-GB" sz="1200" dirty="0"/>
              <a:t>messages. </a:t>
            </a:r>
            <a:endParaRPr lang="en-GB" sz="1200" dirty="0" smtClean="0"/>
          </a:p>
          <a:p>
            <a:endParaRPr lang="en-GB" sz="1200" dirty="0"/>
          </a:p>
          <a:p>
            <a:r>
              <a:rPr lang="en-GB" sz="1200" dirty="0" smtClean="0"/>
              <a:t>Teach privacy awareness: encourage your child to think before sharing personal information or </a:t>
            </a:r>
            <a:r>
              <a:rPr lang="en-GB" sz="1200" dirty="0"/>
              <a:t>images. </a:t>
            </a:r>
            <a:r>
              <a:rPr lang="en-GB" sz="1200" dirty="0" smtClean="0"/>
              <a:t>Promote reporting: let your child know they can come to you if they feel uncomfortable or witness inappropriate behaviour</a:t>
            </a:r>
            <a:r>
              <a:rPr lang="en-GB" sz="1200" dirty="0"/>
              <a:t>. </a:t>
            </a:r>
            <a:r>
              <a:rPr lang="en-GB" sz="1200" dirty="0" smtClean="0"/>
              <a:t>Use parental controls: utilise built-in tools on devices and apps to limit access and monitor usage.</a:t>
            </a:r>
          </a:p>
          <a:p>
            <a:endParaRPr lang="en-GB" sz="1200" dirty="0" smtClean="0"/>
          </a:p>
          <a:p>
            <a:endParaRPr lang="en-GB" sz="1200" dirty="0"/>
          </a:p>
          <a:p>
            <a:endParaRPr lang="en-GB" sz="1200" dirty="0" smtClean="0"/>
          </a:p>
          <a:p>
            <a:endParaRPr lang="en-GB" sz="1200" dirty="0"/>
          </a:p>
          <a:p>
            <a:endParaRPr lang="en-GB" sz="1200" dirty="0" smtClean="0"/>
          </a:p>
          <a:p>
            <a:endParaRPr lang="en-GB" sz="1200" dirty="0"/>
          </a:p>
          <a:p>
            <a:endParaRPr lang="en-GB" sz="1200" dirty="0" smtClean="0"/>
          </a:p>
          <a:p>
            <a:endParaRPr lang="en-GB" sz="1200" dirty="0"/>
          </a:p>
          <a:p>
            <a:endParaRPr lang="en-GB" sz="1200" dirty="0"/>
          </a:p>
        </p:txBody>
      </p:sp>
      <p:pic>
        <p:nvPicPr>
          <p:cNvPr id="1027"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30080" y="1475656"/>
            <a:ext cx="573503" cy="576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53136" y="1484370"/>
            <a:ext cx="535781" cy="535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82898" y="1341740"/>
            <a:ext cx="2131781" cy="926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52705" y="4644008"/>
            <a:ext cx="890523" cy="890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3"/>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773530" y="4906784"/>
            <a:ext cx="792088"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4990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Connector 11"/>
          <p:cNvCxnSpPr/>
          <p:nvPr/>
        </p:nvCxnSpPr>
        <p:spPr>
          <a:xfrm>
            <a:off x="6597352" y="-322"/>
            <a:ext cx="0" cy="7740674"/>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916832" y="141412"/>
            <a:ext cx="4608512" cy="1200329"/>
          </a:xfrm>
          <a:prstGeom prst="rect">
            <a:avLst/>
          </a:prstGeom>
          <a:noFill/>
        </p:spPr>
        <p:txBody>
          <a:bodyPr wrap="square" rtlCol="0">
            <a:spAutoFit/>
          </a:bodyPr>
          <a:lstStyle/>
          <a:p>
            <a:r>
              <a:rPr lang="en-GB" sz="2800" b="1" dirty="0" smtClean="0">
                <a:solidFill>
                  <a:srgbClr val="002060"/>
                </a:solidFill>
              </a:rPr>
              <a:t>Lindsworth School</a:t>
            </a:r>
          </a:p>
          <a:p>
            <a:r>
              <a:rPr lang="en-GB" sz="2400" b="1" dirty="0" smtClean="0"/>
              <a:t>Safeguarding Newsletter</a:t>
            </a:r>
          </a:p>
          <a:p>
            <a:r>
              <a:rPr lang="en-GB" i="1" dirty="0" smtClean="0"/>
              <a:t>Spring Term</a:t>
            </a:r>
            <a:endParaRPr lang="en-GB" i="1"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1053" y="141412"/>
            <a:ext cx="1274291" cy="1446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 name="Straight Connector 10"/>
          <p:cNvCxnSpPr/>
          <p:nvPr/>
        </p:nvCxnSpPr>
        <p:spPr>
          <a:xfrm>
            <a:off x="6741368" y="1960"/>
            <a:ext cx="0" cy="8242448"/>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88805" y="1591709"/>
            <a:ext cx="0" cy="7569753"/>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32821" y="2051720"/>
            <a:ext cx="0" cy="6677694"/>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2398" y="8453576"/>
            <a:ext cx="6880398" cy="707886"/>
          </a:xfrm>
          <a:prstGeom prst="rect">
            <a:avLst/>
          </a:prstGeom>
          <a:solidFill>
            <a:schemeClr val="accent5">
              <a:lumMod val="40000"/>
              <a:lumOff val="60000"/>
            </a:schemeClr>
          </a:solidFill>
          <a:ln>
            <a:solidFill>
              <a:srgbClr val="002060"/>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b="1" dirty="0" smtClean="0"/>
              <a:t>At Lindsworth School we have </a:t>
            </a:r>
            <a:r>
              <a:rPr lang="en-GB" sz="2000" b="1" dirty="0" smtClean="0">
                <a:solidFill>
                  <a:srgbClr val="002060"/>
                </a:solidFill>
              </a:rPr>
              <a:t>PRIDE</a:t>
            </a:r>
          </a:p>
          <a:p>
            <a:pPr algn="ctr"/>
            <a:r>
              <a:rPr lang="en-GB" sz="2000" b="1" dirty="0" smtClean="0">
                <a:solidFill>
                  <a:srgbClr val="002060"/>
                </a:solidFill>
              </a:rPr>
              <a:t>P</a:t>
            </a:r>
            <a:r>
              <a:rPr lang="en-GB" b="1" dirty="0" smtClean="0"/>
              <a:t>ositivity</a:t>
            </a:r>
            <a:r>
              <a:rPr lang="en-GB" b="1" dirty="0" smtClean="0">
                <a:solidFill>
                  <a:srgbClr val="002060"/>
                </a:solidFill>
              </a:rPr>
              <a:t> &gt; </a:t>
            </a:r>
            <a:r>
              <a:rPr lang="en-GB" sz="2000" b="1" dirty="0" smtClean="0">
                <a:solidFill>
                  <a:srgbClr val="002060"/>
                </a:solidFill>
              </a:rPr>
              <a:t>R</a:t>
            </a:r>
            <a:r>
              <a:rPr lang="en-GB" b="1" dirty="0" smtClean="0"/>
              <a:t>espect</a:t>
            </a:r>
            <a:r>
              <a:rPr lang="en-GB" b="1" dirty="0" smtClean="0">
                <a:solidFill>
                  <a:srgbClr val="002060"/>
                </a:solidFill>
              </a:rPr>
              <a:t> &gt; </a:t>
            </a:r>
            <a:r>
              <a:rPr lang="en-GB" dirty="0" smtClean="0">
                <a:solidFill>
                  <a:srgbClr val="002060"/>
                </a:solidFill>
              </a:rPr>
              <a:t>I</a:t>
            </a:r>
            <a:r>
              <a:rPr lang="en-GB" b="1" dirty="0" smtClean="0"/>
              <a:t>ndependence</a:t>
            </a:r>
            <a:r>
              <a:rPr lang="en-GB" b="1" dirty="0" smtClean="0">
                <a:solidFill>
                  <a:srgbClr val="002060"/>
                </a:solidFill>
              </a:rPr>
              <a:t> &gt; </a:t>
            </a:r>
            <a:r>
              <a:rPr lang="en-GB" sz="2000" b="1" dirty="0" smtClean="0">
                <a:solidFill>
                  <a:srgbClr val="002060"/>
                </a:solidFill>
              </a:rPr>
              <a:t>D</a:t>
            </a:r>
            <a:r>
              <a:rPr lang="en-GB" b="1" dirty="0" smtClean="0"/>
              <a:t>etermination</a:t>
            </a:r>
            <a:r>
              <a:rPr lang="en-GB" b="1" dirty="0" smtClean="0">
                <a:solidFill>
                  <a:srgbClr val="002060"/>
                </a:solidFill>
              </a:rPr>
              <a:t> &gt; </a:t>
            </a:r>
            <a:r>
              <a:rPr lang="en-GB" sz="2000" b="1" dirty="0" smtClean="0">
                <a:solidFill>
                  <a:srgbClr val="002060"/>
                </a:solidFill>
              </a:rPr>
              <a:t>E</a:t>
            </a:r>
            <a:r>
              <a:rPr lang="en-GB" b="1" dirty="0" smtClean="0"/>
              <a:t>quality</a:t>
            </a:r>
            <a:endParaRPr lang="en-GB" b="1"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877" y="1960"/>
            <a:ext cx="1678939" cy="1825784"/>
          </a:xfrm>
          <a:prstGeom prst="rect">
            <a:avLst/>
          </a:prstGeom>
        </p:spPr>
      </p:pic>
      <p:sp>
        <p:nvSpPr>
          <p:cNvPr id="2" name="TextBox 1"/>
          <p:cNvSpPr txBox="1"/>
          <p:nvPr/>
        </p:nvSpPr>
        <p:spPr>
          <a:xfrm>
            <a:off x="404664" y="2051720"/>
            <a:ext cx="5857453" cy="8586966"/>
          </a:xfrm>
          <a:prstGeom prst="rect">
            <a:avLst/>
          </a:prstGeom>
          <a:noFill/>
        </p:spPr>
        <p:txBody>
          <a:bodyPr wrap="square" rtlCol="0">
            <a:spAutoFit/>
          </a:bodyPr>
          <a:lstStyle/>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a:p>
          <a:p>
            <a:endParaRPr lang="en-GB" sz="1100" dirty="0" smtClean="0"/>
          </a:p>
          <a:p>
            <a:endParaRPr lang="en-GB" sz="1100" dirty="0" smtClean="0"/>
          </a:p>
          <a:p>
            <a:endParaRPr lang="en-GB" sz="1100" dirty="0"/>
          </a:p>
          <a:p>
            <a:endParaRPr lang="en-GB" sz="1100" dirty="0" smtClean="0"/>
          </a:p>
          <a:p>
            <a:r>
              <a:rPr lang="en-GB" sz="1100" dirty="0" smtClean="0"/>
              <a:t>If </a:t>
            </a:r>
            <a:r>
              <a:rPr lang="en-GB" sz="1100" dirty="0"/>
              <a:t>you have watched Adolescence then some of you might be shocked about the hidden meaning of Emojis. So we thought we would put together a few useful ones to know. </a:t>
            </a:r>
          </a:p>
          <a:p>
            <a:r>
              <a:rPr lang="en-GB" sz="1100" dirty="0"/>
              <a:t> </a:t>
            </a:r>
          </a:p>
          <a:p>
            <a:r>
              <a:rPr lang="en-GB" sz="1100" dirty="0"/>
              <a:t>In today’s digital age, </a:t>
            </a:r>
            <a:r>
              <a:rPr lang="en-GB" sz="1100" dirty="0" err="1"/>
              <a:t>emojis</a:t>
            </a:r>
            <a:r>
              <a:rPr lang="en-GB" sz="1100" dirty="0"/>
              <a:t> have become a universal language among adolescents, often conveying messages beyond their apparent meanings. The Netflix series “Adolescence” delves into this phenomenon, highlighting how seemingly innocent symbols can harbor darker connotations within certain online communities. As parents, understanding these hidden meanings is crucial to safeguarding our children from potential online dangers. ￼As with all online communications where </a:t>
            </a:r>
            <a:r>
              <a:rPr lang="en-GB" sz="1100" dirty="0" err="1"/>
              <a:t>emojis</a:t>
            </a:r>
            <a:r>
              <a:rPr lang="en-GB" sz="1100" dirty="0"/>
              <a:t> are used look for context</a:t>
            </a:r>
            <a:r>
              <a:rPr lang="en-GB" sz="1100" dirty="0" smtClean="0"/>
              <a:t>.</a:t>
            </a:r>
            <a:endParaRPr lang="en-GB" sz="1100" dirty="0"/>
          </a:p>
          <a:p>
            <a:r>
              <a:rPr lang="en-GB" sz="1100" dirty="0"/>
              <a:t> </a:t>
            </a:r>
          </a:p>
          <a:p>
            <a:r>
              <a:rPr lang="en-GB" sz="1100" dirty="0"/>
              <a:t>In today’s digital age, </a:t>
            </a:r>
            <a:r>
              <a:rPr lang="en-GB" sz="1100" dirty="0" err="1"/>
              <a:t>emojis</a:t>
            </a:r>
            <a:r>
              <a:rPr lang="en-GB" sz="1100" dirty="0"/>
              <a:t> have become a universal language among adolescents, often conveying messages beyond their apparent meanings. The Netflix series “Adolescence” delves into this phenomenon, highlighting how seemingly innocent symbols can harbor darker connotations within certain online communities. As parents, understanding these hidden meanings is crucial to safeguarding our children from potential online dangers. ￼As with all online communications where </a:t>
            </a:r>
            <a:r>
              <a:rPr lang="en-GB" sz="1100" dirty="0" err="1"/>
              <a:t>emojis</a:t>
            </a:r>
            <a:r>
              <a:rPr lang="en-GB" sz="1100" dirty="0"/>
              <a:t> are used look for context.</a:t>
            </a:r>
          </a:p>
          <a:p>
            <a:endParaRPr lang="en-GB" sz="1100" dirty="0" smtClean="0"/>
          </a:p>
          <a:p>
            <a:endParaRPr lang="en-GB" sz="1100" dirty="0" smtClean="0"/>
          </a:p>
          <a:p>
            <a:pPr algn="ctr"/>
            <a:endParaRPr lang="en-GB" sz="1600" b="1" dirty="0" smtClean="0"/>
          </a:p>
          <a:p>
            <a:pPr algn="ctr"/>
            <a:endParaRPr lang="en-GB" sz="1600" b="1" dirty="0"/>
          </a:p>
          <a:p>
            <a:pPr algn="ctr"/>
            <a:endParaRPr lang="en-GB" sz="1600" b="1" dirty="0" smtClean="0"/>
          </a:p>
          <a:p>
            <a:pPr algn="ctr"/>
            <a:endParaRPr lang="en-GB" sz="1600" b="1" dirty="0"/>
          </a:p>
          <a:p>
            <a:pPr algn="ctr"/>
            <a:endParaRPr lang="en-GB" sz="1600" b="1" dirty="0" smtClean="0"/>
          </a:p>
          <a:p>
            <a:pPr algn="ctr"/>
            <a:endParaRPr lang="en-GB" sz="1600" b="1" dirty="0" smtClean="0"/>
          </a:p>
          <a:p>
            <a:pPr algn="ctr"/>
            <a:endParaRPr lang="en-GB" sz="1600" b="1" dirty="0" smtClean="0"/>
          </a:p>
          <a:p>
            <a:endParaRPr lang="en-GB" sz="1100" dirty="0" smtClean="0"/>
          </a:p>
          <a:p>
            <a:endParaRPr lang="en-GB" sz="1100" dirty="0"/>
          </a:p>
          <a:p>
            <a:endParaRPr lang="en-GB" sz="1100" dirty="0" smtClean="0"/>
          </a:p>
          <a:p>
            <a:endParaRPr lang="en-GB" sz="1100" dirty="0"/>
          </a:p>
        </p:txBody>
      </p:sp>
      <p:pic>
        <p:nvPicPr>
          <p:cNvPr id="2051"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l="17379" t="29313" r="64794" b="32811"/>
          <a:stretch/>
        </p:blipFill>
        <p:spPr bwMode="auto">
          <a:xfrm>
            <a:off x="573485" y="1720494"/>
            <a:ext cx="5688632" cy="3098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4006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Connector 11"/>
          <p:cNvCxnSpPr/>
          <p:nvPr/>
        </p:nvCxnSpPr>
        <p:spPr>
          <a:xfrm>
            <a:off x="6597352" y="-322"/>
            <a:ext cx="0" cy="7740674"/>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916832" y="141412"/>
            <a:ext cx="4608512" cy="1200329"/>
          </a:xfrm>
          <a:prstGeom prst="rect">
            <a:avLst/>
          </a:prstGeom>
          <a:noFill/>
        </p:spPr>
        <p:txBody>
          <a:bodyPr wrap="square" rtlCol="0">
            <a:spAutoFit/>
          </a:bodyPr>
          <a:lstStyle/>
          <a:p>
            <a:r>
              <a:rPr lang="en-GB" sz="2800" b="1" dirty="0" smtClean="0">
                <a:solidFill>
                  <a:srgbClr val="002060"/>
                </a:solidFill>
              </a:rPr>
              <a:t>Lindsworth School</a:t>
            </a:r>
          </a:p>
          <a:p>
            <a:r>
              <a:rPr lang="en-GB" sz="2400" b="1" dirty="0" smtClean="0"/>
              <a:t>Safeguarding Newsletter</a:t>
            </a:r>
          </a:p>
          <a:p>
            <a:r>
              <a:rPr lang="en-GB" i="1" dirty="0" smtClean="0"/>
              <a:t>Autumn Term</a:t>
            </a:r>
            <a:endParaRPr lang="en-GB" i="1"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1053" y="141412"/>
            <a:ext cx="1274291" cy="1446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 name="Straight Connector 10"/>
          <p:cNvCxnSpPr/>
          <p:nvPr/>
        </p:nvCxnSpPr>
        <p:spPr>
          <a:xfrm>
            <a:off x="6741368" y="1960"/>
            <a:ext cx="0" cy="8242448"/>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88805" y="1591709"/>
            <a:ext cx="0" cy="7569753"/>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32821" y="2051720"/>
            <a:ext cx="0" cy="6677694"/>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22398" y="8453576"/>
            <a:ext cx="6880398" cy="707886"/>
          </a:xfrm>
          <a:prstGeom prst="rect">
            <a:avLst/>
          </a:prstGeom>
          <a:solidFill>
            <a:schemeClr val="accent5">
              <a:lumMod val="40000"/>
              <a:lumOff val="60000"/>
            </a:schemeClr>
          </a:solidFill>
          <a:ln>
            <a:solidFill>
              <a:srgbClr val="002060"/>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b="1" dirty="0" smtClean="0"/>
              <a:t>At Lindsworth School we have </a:t>
            </a:r>
            <a:r>
              <a:rPr lang="en-GB" sz="2000" b="1" dirty="0" smtClean="0">
                <a:solidFill>
                  <a:srgbClr val="002060"/>
                </a:solidFill>
              </a:rPr>
              <a:t>PRIDE</a:t>
            </a:r>
          </a:p>
          <a:p>
            <a:pPr algn="ctr"/>
            <a:r>
              <a:rPr lang="en-GB" sz="2000" b="1" dirty="0" smtClean="0">
                <a:solidFill>
                  <a:srgbClr val="002060"/>
                </a:solidFill>
              </a:rPr>
              <a:t>P</a:t>
            </a:r>
            <a:r>
              <a:rPr lang="en-GB" b="1" dirty="0" smtClean="0"/>
              <a:t>ositivity</a:t>
            </a:r>
            <a:r>
              <a:rPr lang="en-GB" b="1" dirty="0" smtClean="0">
                <a:solidFill>
                  <a:srgbClr val="002060"/>
                </a:solidFill>
              </a:rPr>
              <a:t> &gt; </a:t>
            </a:r>
            <a:r>
              <a:rPr lang="en-GB" sz="2000" b="1" dirty="0" smtClean="0">
                <a:solidFill>
                  <a:srgbClr val="002060"/>
                </a:solidFill>
              </a:rPr>
              <a:t>R</a:t>
            </a:r>
            <a:r>
              <a:rPr lang="en-GB" b="1" dirty="0" smtClean="0"/>
              <a:t>espect</a:t>
            </a:r>
            <a:r>
              <a:rPr lang="en-GB" b="1" dirty="0" smtClean="0">
                <a:solidFill>
                  <a:srgbClr val="002060"/>
                </a:solidFill>
              </a:rPr>
              <a:t> &gt; </a:t>
            </a:r>
            <a:r>
              <a:rPr lang="en-GB" dirty="0" smtClean="0">
                <a:solidFill>
                  <a:srgbClr val="002060"/>
                </a:solidFill>
              </a:rPr>
              <a:t>I</a:t>
            </a:r>
            <a:r>
              <a:rPr lang="en-GB" b="1" dirty="0" smtClean="0"/>
              <a:t>ndependence</a:t>
            </a:r>
            <a:r>
              <a:rPr lang="en-GB" b="1" dirty="0" smtClean="0">
                <a:solidFill>
                  <a:srgbClr val="002060"/>
                </a:solidFill>
              </a:rPr>
              <a:t> &gt; </a:t>
            </a:r>
            <a:r>
              <a:rPr lang="en-GB" sz="2000" b="1" dirty="0" smtClean="0">
                <a:solidFill>
                  <a:srgbClr val="002060"/>
                </a:solidFill>
              </a:rPr>
              <a:t>D</a:t>
            </a:r>
            <a:r>
              <a:rPr lang="en-GB" b="1" dirty="0" smtClean="0"/>
              <a:t>etermination</a:t>
            </a:r>
            <a:r>
              <a:rPr lang="en-GB" b="1" dirty="0" smtClean="0">
                <a:solidFill>
                  <a:srgbClr val="002060"/>
                </a:solidFill>
              </a:rPr>
              <a:t> &gt; </a:t>
            </a:r>
            <a:r>
              <a:rPr lang="en-GB" sz="2000" b="1" dirty="0" smtClean="0">
                <a:solidFill>
                  <a:srgbClr val="002060"/>
                </a:solidFill>
              </a:rPr>
              <a:t>E</a:t>
            </a:r>
            <a:r>
              <a:rPr lang="en-GB" b="1" dirty="0" smtClean="0"/>
              <a:t>quality</a:t>
            </a:r>
            <a:endParaRPr lang="en-GB" b="1"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877" y="1960"/>
            <a:ext cx="1678939" cy="1825784"/>
          </a:xfrm>
          <a:prstGeom prst="rect">
            <a:avLst/>
          </a:prstGeom>
        </p:spPr>
      </p:pic>
      <p:pic>
        <p:nvPicPr>
          <p:cNvPr id="2053"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t="40170"/>
          <a:stretch/>
        </p:blipFill>
        <p:spPr bwMode="auto">
          <a:xfrm>
            <a:off x="803996" y="2142659"/>
            <a:ext cx="5328592" cy="2573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rotWithShape="1">
          <a:blip r:embed="rId6">
            <a:extLst>
              <a:ext uri="{28A0092B-C50C-407E-A947-70E740481C1C}">
                <a14:useLocalDpi xmlns:a14="http://schemas.microsoft.com/office/drawing/2010/main" val="0"/>
              </a:ext>
            </a:extLst>
          </a:blip>
          <a:srcRect l="1501" t="50000" r="1596"/>
          <a:stretch/>
        </p:blipFill>
        <p:spPr bwMode="auto">
          <a:xfrm>
            <a:off x="933346" y="4932040"/>
            <a:ext cx="5069892"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rotWithShape="1">
          <a:blip r:embed="rId6">
            <a:extLst>
              <a:ext uri="{28A0092B-C50C-407E-A947-70E740481C1C}">
                <a14:useLocalDpi xmlns:a14="http://schemas.microsoft.com/office/drawing/2010/main" val="0"/>
              </a:ext>
            </a:extLst>
          </a:blip>
          <a:srcRect l="2346" t="7609" r="62889" b="52979"/>
          <a:stretch/>
        </p:blipFill>
        <p:spPr bwMode="auto">
          <a:xfrm>
            <a:off x="1628800" y="6876256"/>
            <a:ext cx="3816424" cy="1512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3251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282</TotalTime>
  <Words>422</Words>
  <Application>Microsoft Office PowerPoint</Application>
  <PresentationFormat>On-screen Show (4:3)</PresentationFormat>
  <Paragraphs>76</Paragraphs>
  <Slides>3</Slides>
  <Notes>3</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Richardson</dc:creator>
  <cp:lastModifiedBy>Ian McMahon</cp:lastModifiedBy>
  <cp:revision>43</cp:revision>
  <dcterms:created xsi:type="dcterms:W3CDTF">2024-10-22T12:19:11Z</dcterms:created>
  <dcterms:modified xsi:type="dcterms:W3CDTF">2025-04-03T07:45:04Z</dcterms:modified>
</cp:coreProperties>
</file>